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99" r:id="rId3"/>
    <p:sldId id="378" r:id="rId4"/>
    <p:sldId id="379" r:id="rId5"/>
    <p:sldId id="380" r:id="rId6"/>
    <p:sldId id="408" r:id="rId7"/>
    <p:sldId id="405" r:id="rId8"/>
    <p:sldId id="288" r:id="rId9"/>
    <p:sldId id="355" r:id="rId10"/>
    <p:sldId id="266" r:id="rId11"/>
    <p:sldId id="384" r:id="rId12"/>
    <p:sldId id="385" r:id="rId13"/>
    <p:sldId id="386" r:id="rId14"/>
    <p:sldId id="387" r:id="rId15"/>
    <p:sldId id="409" r:id="rId16"/>
    <p:sldId id="291" r:id="rId17"/>
    <p:sldId id="354" r:id="rId18"/>
    <p:sldId id="305" r:id="rId19"/>
    <p:sldId id="390" r:id="rId20"/>
    <p:sldId id="391" r:id="rId21"/>
    <p:sldId id="392" r:id="rId22"/>
    <p:sldId id="393" r:id="rId23"/>
    <p:sldId id="407" r:id="rId24"/>
    <p:sldId id="316" r:id="rId25"/>
    <p:sldId id="3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№13</c:v>
                </c:pt>
                <c:pt idx="2">
                  <c:v>СОШ №4</c:v>
                </c:pt>
                <c:pt idx="3">
                  <c:v>СОШ №8</c:v>
                </c:pt>
                <c:pt idx="4">
                  <c:v>Гимназия №11</c:v>
                </c:pt>
                <c:pt idx="5">
                  <c:v>СОШ №6</c:v>
                </c:pt>
                <c:pt idx="6">
                  <c:v>СОШ №7</c:v>
                </c:pt>
                <c:pt idx="7">
                  <c:v>ООШ №1</c:v>
                </c:pt>
                <c:pt idx="8">
                  <c:v>СОШ №2</c:v>
                </c:pt>
                <c:pt idx="9">
                  <c:v>Лицей №12</c:v>
                </c:pt>
                <c:pt idx="10">
                  <c:v>СОШ №5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0.97</c:v>
                </c:pt>
                <c:pt idx="5">
                  <c:v>0.97</c:v>
                </c:pt>
                <c:pt idx="6">
                  <c:v>0.95000000000000018</c:v>
                </c:pt>
                <c:pt idx="7">
                  <c:v>0.93</c:v>
                </c:pt>
                <c:pt idx="8">
                  <c:v>0.93</c:v>
                </c:pt>
                <c:pt idx="9">
                  <c:v>0.92</c:v>
                </c:pt>
                <c:pt idx="10">
                  <c:v>0.92</c:v>
                </c:pt>
                <c:pt idx="11">
                  <c:v>0.83000000000000018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/>
        <c:axId val="68892160"/>
        <c:axId val="68893696"/>
      </c:barChart>
      <c:catAx>
        <c:axId val="68892160"/>
        <c:scaling>
          <c:orientation val="minMax"/>
        </c:scaling>
        <c:axPos val="b"/>
        <c:numFmt formatCode="General" sourceLinked="0"/>
        <c:tickLblPos val="nextTo"/>
        <c:crossAx val="68893696"/>
        <c:crosses val="autoZero"/>
        <c:auto val="1"/>
        <c:lblAlgn val="ctr"/>
        <c:lblOffset val="100"/>
      </c:catAx>
      <c:valAx>
        <c:axId val="688936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8892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85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05-42E7-8972-4A6ED9340918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05-42E7-8972-4A6ED9340918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05-42E7-8972-4A6ED9340918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05-42E7-8972-4A6ED9340918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05-42E7-8972-4A6ED9340918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205-42E7-8972-4A6ED9340918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205-42E7-8972-4A6ED9340918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205-42E7-8972-4A6ED9340918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205-42E7-8972-4A6ED9340918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205-42E7-8972-4A6ED9340918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205-42E7-8972-4A6ED9340918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205-42E7-8972-4A6ED9340918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205-42E7-8972-4A6ED9340918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205-42E7-8972-4A6ED9340918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205-42E7-8972-4A6ED9340918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205-42E7-8972-4A6ED9340918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205-42E7-8972-4A6ED9340918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205-42E7-8972-4A6ED9340918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205-42E7-8972-4A6ED93409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2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Тимяшевская СОШ</c:v>
                </c:pt>
                <c:pt idx="18">
                  <c:v>Подлесная ООШ</c:v>
                </c:pt>
                <c:pt idx="19">
                  <c:v>Шугуровская СОШ</c:v>
                </c:pt>
                <c:pt idx="20">
                  <c:v>Новоиштирякская НШДС</c:v>
                </c:pt>
                <c:pt idx="21">
                  <c:v>Урдалинская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9205-42E7-8972-4A6ED9340918}"/>
            </c:ext>
          </c:extLst>
        </c:ser>
        <c:dLbls/>
        <c:axId val="86636800"/>
        <c:axId val="87161472"/>
      </c:barChart>
      <c:catAx>
        <c:axId val="8663680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161472"/>
        <c:crosses val="autoZero"/>
        <c:auto val="1"/>
        <c:lblAlgn val="ctr"/>
        <c:lblOffset val="100"/>
      </c:catAx>
      <c:valAx>
        <c:axId val="871614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63680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397E-2"/>
          <c:y val="8.8871575094239474E-4"/>
          <c:w val="0.93533311295216726"/>
          <c:h val="0.713639753364202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№6</c:v>
                </c:pt>
                <c:pt idx="2">
                  <c:v>СОШ №5</c:v>
                </c:pt>
                <c:pt idx="3">
                  <c:v>СОШ №10</c:v>
                </c:pt>
                <c:pt idx="4">
                  <c:v>СОШ №2</c:v>
                </c:pt>
                <c:pt idx="5">
                  <c:v>СОШ №8</c:v>
                </c:pt>
                <c:pt idx="6">
                  <c:v>СОШ №4</c:v>
                </c:pt>
                <c:pt idx="7">
                  <c:v>СОШ №13</c:v>
                </c:pt>
                <c:pt idx="8">
                  <c:v>Лицей №12</c:v>
                </c:pt>
                <c:pt idx="9">
                  <c:v>СОШ №7</c:v>
                </c:pt>
                <c:pt idx="10">
                  <c:v>Гимназия №11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0.96</c:v>
                </c:pt>
                <c:pt idx="1">
                  <c:v>0.96</c:v>
                </c:pt>
                <c:pt idx="2">
                  <c:v>0.94</c:v>
                </c:pt>
                <c:pt idx="3">
                  <c:v>0.91</c:v>
                </c:pt>
                <c:pt idx="4">
                  <c:v>0.86</c:v>
                </c:pt>
                <c:pt idx="5">
                  <c:v>0.85</c:v>
                </c:pt>
                <c:pt idx="6">
                  <c:v>0.84</c:v>
                </c:pt>
                <c:pt idx="7">
                  <c:v>0.79</c:v>
                </c:pt>
                <c:pt idx="8">
                  <c:v>0.75</c:v>
                </c:pt>
                <c:pt idx="9">
                  <c:v>0.74</c:v>
                </c:pt>
                <c:pt idx="10">
                  <c:v>0.71</c:v>
                </c:pt>
                <c:pt idx="11">
                  <c:v>0.67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7C-4077-AE5B-1266350FF40C}"/>
            </c:ext>
          </c:extLst>
        </c:ser>
        <c:dLbls/>
        <c:axId val="87489536"/>
        <c:axId val="87560960"/>
      </c:barChart>
      <c:catAx>
        <c:axId val="87489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7560960"/>
        <c:crosses val="autoZero"/>
        <c:auto val="1"/>
        <c:lblAlgn val="ctr"/>
        <c:lblOffset val="100"/>
      </c:catAx>
      <c:valAx>
        <c:axId val="875609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4895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A20-4169-9D9C-FDAEF52F92E5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20-4169-9D9C-FDAEF52F92E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A20-4169-9D9C-FDAEF52F92E5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A20-4169-9D9C-FDAEF52F92E5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A20-4169-9D9C-FDAEF52F92E5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20-4169-9D9C-FDAEF52F92E5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A20-4169-9D9C-FDAEF52F92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Урмышлинская ООШ</c:v>
                </c:pt>
                <c:pt idx="1">
                  <c:v>Ивановская ООШ</c:v>
                </c:pt>
                <c:pt idx="2">
                  <c:v>Н.Серёжкинская ООШ</c:v>
                </c:pt>
                <c:pt idx="3">
                  <c:v>Н. -Чершелин. ш – дет. сад</c:v>
                </c:pt>
                <c:pt idx="4">
                  <c:v>Тимяшевская СОШ</c:v>
                </c:pt>
                <c:pt idx="5">
                  <c:v>Ст-Письмянская ООШ</c:v>
                </c:pt>
                <c:pt idx="6">
                  <c:v>Старо - Кувакская СОШ</c:v>
                </c:pt>
                <c:pt idx="7">
                  <c:v>Ст – Иштерякская ООШ</c:v>
                </c:pt>
                <c:pt idx="8">
                  <c:v>Куакбашская ООШ</c:v>
                </c:pt>
                <c:pt idx="9">
                  <c:v>Подлесная ООШ</c:v>
                </c:pt>
                <c:pt idx="10">
                  <c:v>СОШ им. Горького</c:v>
                </c:pt>
                <c:pt idx="11">
                  <c:v>Шугуровская СОШ </c:v>
                </c:pt>
                <c:pt idx="12">
                  <c:v>Керлигачская ООШ</c:v>
                </c:pt>
                <c:pt idx="13">
                  <c:v>Сарабикуловская ООШ</c:v>
                </c:pt>
                <c:pt idx="14">
                  <c:v>Зай -Каратайская ООШ </c:v>
                </c:pt>
                <c:pt idx="15">
                  <c:v>Федотовская ООШ</c:v>
                </c:pt>
                <c:pt idx="16">
                  <c:v>Н – Чершелинская ООШ</c:v>
                </c:pt>
                <c:pt idx="17">
                  <c:v>Каркалинская ООШ</c:v>
                </c:pt>
                <c:pt idx="18">
                  <c:v>Сугушлинская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0.96000000000000019</c:v>
                </c:pt>
                <c:pt idx="5">
                  <c:v>0.86000000000000021</c:v>
                </c:pt>
                <c:pt idx="6">
                  <c:v>0.86000000000000021</c:v>
                </c:pt>
                <c:pt idx="7">
                  <c:v>0.8500000000000002</c:v>
                </c:pt>
                <c:pt idx="8">
                  <c:v>0.83000000000000018</c:v>
                </c:pt>
                <c:pt idx="9">
                  <c:v>0.83000000000000018</c:v>
                </c:pt>
                <c:pt idx="10">
                  <c:v>0.83000000000000018</c:v>
                </c:pt>
                <c:pt idx="11">
                  <c:v>0.81</c:v>
                </c:pt>
                <c:pt idx="12">
                  <c:v>0.8</c:v>
                </c:pt>
                <c:pt idx="13">
                  <c:v>0.8</c:v>
                </c:pt>
                <c:pt idx="14">
                  <c:v>0.75000000000000022</c:v>
                </c:pt>
                <c:pt idx="15">
                  <c:v>0.67000000000000026</c:v>
                </c:pt>
                <c:pt idx="16">
                  <c:v>0.67000000000000026</c:v>
                </c:pt>
                <c:pt idx="17">
                  <c:v>0.6000000000000002</c:v>
                </c:pt>
                <c:pt idx="18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A20-4169-9D9C-FDAEF52F92E5}"/>
            </c:ext>
          </c:extLst>
        </c:ser>
        <c:dLbls>
          <c:showVal val="1"/>
        </c:dLbls>
        <c:axId val="87597440"/>
        <c:axId val="87598976"/>
      </c:barChart>
      <c:catAx>
        <c:axId val="8759744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7598976"/>
        <c:crosses val="autoZero"/>
        <c:auto val="1"/>
        <c:lblAlgn val="ctr"/>
        <c:lblOffset val="100"/>
      </c:catAx>
      <c:valAx>
        <c:axId val="875989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59744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52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Ивановская ООШ</c:v>
                </c:pt>
                <c:pt idx="1">
                  <c:v>Каркалинская ООШ</c:v>
                </c:pt>
                <c:pt idx="2">
                  <c:v>Керлигачская ООШ</c:v>
                </c:pt>
                <c:pt idx="3">
                  <c:v>Куакбашская ООШ</c:v>
                </c:pt>
                <c:pt idx="4">
                  <c:v>Н – Чершелинская ООШ</c:v>
                </c:pt>
                <c:pt idx="5">
                  <c:v>Н. -Чершелин. ш – дет. сад</c:v>
                </c:pt>
                <c:pt idx="6">
                  <c:v>Н.Серёжкинская ООШ</c:v>
                </c:pt>
                <c:pt idx="7">
                  <c:v>Сарабикуловская ООШ</c:v>
                </c:pt>
                <c:pt idx="8">
                  <c:v>Ст – Иштерякская ООШ</c:v>
                </c:pt>
                <c:pt idx="9">
                  <c:v>Старо - Кувакская СОШ</c:v>
                </c:pt>
                <c:pt idx="10">
                  <c:v>Сугушлинская ООШ</c:v>
                </c:pt>
                <c:pt idx="11">
                  <c:v>Тимяшевская СОШ</c:v>
                </c:pt>
                <c:pt idx="12">
                  <c:v>Федотовская ООШ</c:v>
                </c:pt>
                <c:pt idx="13">
                  <c:v>Урдалинская ООШ </c:v>
                </c:pt>
                <c:pt idx="14">
                  <c:v>Новоиштирякская НШДС </c:v>
                </c:pt>
                <c:pt idx="15">
                  <c:v>Шугуровская СОШ</c:v>
                </c:pt>
                <c:pt idx="16">
                  <c:v>СОШ им. Горького</c:v>
                </c:pt>
                <c:pt idx="17">
                  <c:v>Урмышлинская ООШ</c:v>
                </c:pt>
                <c:pt idx="18">
                  <c:v>Ст-Письмянская ООШ</c:v>
                </c:pt>
                <c:pt idx="19">
                  <c:v>Подлесная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0.97000000000000008</c:v>
                </c:pt>
                <c:pt idx="16">
                  <c:v>0.92</c:v>
                </c:pt>
                <c:pt idx="17">
                  <c:v>0.88</c:v>
                </c:pt>
                <c:pt idx="18">
                  <c:v>0.8600000000000001</c:v>
                </c:pt>
                <c:pt idx="19">
                  <c:v>0.82000000000000006</c:v>
                </c:pt>
                <c:pt idx="20">
                  <c:v>0.75000000000000011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/>
        <c:axId val="72458624"/>
        <c:axId val="72460160"/>
      </c:barChart>
      <c:catAx>
        <c:axId val="72458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460160"/>
        <c:crosses val="autoZero"/>
        <c:auto val="1"/>
        <c:lblAlgn val="ctr"/>
        <c:lblOffset val="100"/>
      </c:catAx>
      <c:valAx>
        <c:axId val="72460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45862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041E-2"/>
          <c:y val="3.2521815630338083E-2"/>
          <c:w val="0.93533311295216726"/>
          <c:h val="0.7136397533642017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№7</c:v>
                </c:pt>
                <c:pt idx="2">
                  <c:v>СОШ №2</c:v>
                </c:pt>
                <c:pt idx="3">
                  <c:v>СОШ №10</c:v>
                </c:pt>
                <c:pt idx="4">
                  <c:v>СОШ №13</c:v>
                </c:pt>
                <c:pt idx="5">
                  <c:v>Лицей №12</c:v>
                </c:pt>
                <c:pt idx="6">
                  <c:v>СОШ №6</c:v>
                </c:pt>
                <c:pt idx="7">
                  <c:v>Гимназия №11</c:v>
                </c:pt>
                <c:pt idx="8">
                  <c:v>СОШ №5</c:v>
                </c:pt>
                <c:pt idx="9">
                  <c:v>ООШ №1</c:v>
                </c:pt>
                <c:pt idx="10">
                  <c:v>СОШ №3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0.81</c:v>
                </c:pt>
                <c:pt idx="1">
                  <c:v>0.77000000000000024</c:v>
                </c:pt>
                <c:pt idx="2">
                  <c:v>0.74000000000000021</c:v>
                </c:pt>
                <c:pt idx="3">
                  <c:v>0.7300000000000002</c:v>
                </c:pt>
                <c:pt idx="4">
                  <c:v>0.71000000000000019</c:v>
                </c:pt>
                <c:pt idx="5">
                  <c:v>0.69000000000000017</c:v>
                </c:pt>
                <c:pt idx="6">
                  <c:v>0.69000000000000017</c:v>
                </c:pt>
                <c:pt idx="7">
                  <c:v>0.68</c:v>
                </c:pt>
                <c:pt idx="8">
                  <c:v>0.6000000000000002</c:v>
                </c:pt>
                <c:pt idx="9">
                  <c:v>0.6000000000000002</c:v>
                </c:pt>
                <c:pt idx="10">
                  <c:v>0.58000000000000007</c:v>
                </c:pt>
                <c:pt idx="11">
                  <c:v>0.58000000000000007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/>
        <c:axId val="72667520"/>
        <c:axId val="72669056"/>
      </c:barChart>
      <c:catAx>
        <c:axId val="7266752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72669056"/>
        <c:crosses val="autoZero"/>
        <c:auto val="1"/>
        <c:lblAlgn val="ctr"/>
        <c:lblOffset val="100"/>
      </c:catAx>
      <c:valAx>
        <c:axId val="7266905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6675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16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Новоиштирякская НШДС</c:v>
                </c:pt>
                <c:pt idx="1">
                  <c:v>Н.Серёжкинская ООШ</c:v>
                </c:pt>
                <c:pt idx="2">
                  <c:v>Керлигачская ООШ</c:v>
                </c:pt>
                <c:pt idx="3">
                  <c:v>Зай -Каратайская ООШ </c:v>
                </c:pt>
                <c:pt idx="4">
                  <c:v>Ивановская ООШ</c:v>
                </c:pt>
                <c:pt idx="5">
                  <c:v>Ст – Иштерякская ООШ</c:v>
                </c:pt>
                <c:pt idx="6">
                  <c:v>Шугуровская СОШ </c:v>
                </c:pt>
                <c:pt idx="7">
                  <c:v>Федотовская ООШ</c:v>
                </c:pt>
                <c:pt idx="8">
                  <c:v>Куакбашская ООШ</c:v>
                </c:pt>
                <c:pt idx="9">
                  <c:v>Урдалинская ООШ</c:v>
                </c:pt>
                <c:pt idx="10">
                  <c:v>Тимяшевская СОШ</c:v>
                </c:pt>
                <c:pt idx="11">
                  <c:v>Урмышлинская ООШ</c:v>
                </c:pt>
                <c:pt idx="12">
                  <c:v>Сарабикуловская ООШ</c:v>
                </c:pt>
                <c:pt idx="13">
                  <c:v>Каркалинская ООШ</c:v>
                </c:pt>
                <c:pt idx="14">
                  <c:v>Старо - Кувакская СОШ</c:v>
                </c:pt>
                <c:pt idx="15">
                  <c:v>Н. -Чершелин. ш – дет. сад</c:v>
                </c:pt>
                <c:pt idx="16">
                  <c:v>Н – Чершелинская ООШ</c:v>
                </c:pt>
                <c:pt idx="17">
                  <c:v>Сугушлинская ООШ</c:v>
                </c:pt>
                <c:pt idx="18">
                  <c:v>СОШ им. Горького</c:v>
                </c:pt>
                <c:pt idx="19">
                  <c:v>Подлесная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0.83000000000000007</c:v>
                </c:pt>
                <c:pt idx="2">
                  <c:v>0.8</c:v>
                </c:pt>
                <c:pt idx="3">
                  <c:v>0.75000000000000011</c:v>
                </c:pt>
                <c:pt idx="4">
                  <c:v>0.75000000000000011</c:v>
                </c:pt>
                <c:pt idx="5">
                  <c:v>0.72000000000000008</c:v>
                </c:pt>
                <c:pt idx="6">
                  <c:v>0.72000000000000008</c:v>
                </c:pt>
                <c:pt idx="7">
                  <c:v>0.67000000000000015</c:v>
                </c:pt>
                <c:pt idx="8">
                  <c:v>0.67000000000000015</c:v>
                </c:pt>
                <c:pt idx="9">
                  <c:v>0.67000000000000015</c:v>
                </c:pt>
                <c:pt idx="10">
                  <c:v>0.63000000000000012</c:v>
                </c:pt>
                <c:pt idx="11">
                  <c:v>0.63000000000000012</c:v>
                </c:pt>
                <c:pt idx="12">
                  <c:v>0.60000000000000009</c:v>
                </c:pt>
                <c:pt idx="13">
                  <c:v>0.60000000000000009</c:v>
                </c:pt>
                <c:pt idx="14">
                  <c:v>0.56999999999999995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0.42000000000000004</c:v>
                </c:pt>
                <c:pt idx="19">
                  <c:v>0.36000000000000004</c:v>
                </c:pt>
                <c:pt idx="20">
                  <c:v>0.29000000000000004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Val val="1"/>
        </c:dLbls>
        <c:axId val="72783744"/>
        <c:axId val="72785280"/>
      </c:barChart>
      <c:catAx>
        <c:axId val="727837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2785280"/>
        <c:crosses val="autoZero"/>
        <c:auto val="1"/>
        <c:lblAlgn val="ctr"/>
        <c:lblOffset val="100"/>
      </c:catAx>
      <c:valAx>
        <c:axId val="727852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7278374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05-4EC7-9AD3-204770833663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05-4EC7-9AD3-204770833663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05-4EC7-9AD3-204770833663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505-4EC7-9AD3-204770833663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05-4EC7-9AD3-204770833663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05-4EC7-9AD3-204770833663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№4</c:v>
                </c:pt>
                <c:pt idx="2">
                  <c:v>СОШ №13</c:v>
                </c:pt>
                <c:pt idx="3">
                  <c:v>СОШ №6</c:v>
                </c:pt>
                <c:pt idx="4">
                  <c:v>СОШ №2</c:v>
                </c:pt>
                <c:pt idx="5">
                  <c:v>Гимназия №11</c:v>
                </c:pt>
                <c:pt idx="6">
                  <c:v>СОШ №7</c:v>
                </c:pt>
                <c:pt idx="7">
                  <c:v>Лицей №12</c:v>
                </c:pt>
                <c:pt idx="8">
                  <c:v>СОШ №8</c:v>
                </c:pt>
                <c:pt idx="9">
                  <c:v>СОШ №5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0.99</c:v>
                </c:pt>
                <c:pt idx="4">
                  <c:v>0.96100000000000019</c:v>
                </c:pt>
                <c:pt idx="5">
                  <c:v>0.96000000000000019</c:v>
                </c:pt>
                <c:pt idx="6">
                  <c:v>0.96000000000000019</c:v>
                </c:pt>
                <c:pt idx="7">
                  <c:v>0.95000000000000018</c:v>
                </c:pt>
                <c:pt idx="8">
                  <c:v>0.95000000000000018</c:v>
                </c:pt>
                <c:pt idx="9">
                  <c:v>0.94000000000000017</c:v>
                </c:pt>
                <c:pt idx="10">
                  <c:v>0.87000000000000022</c:v>
                </c:pt>
                <c:pt idx="11">
                  <c:v>0.75000000000000022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505-4EC7-9AD3-204770833663}"/>
            </c:ext>
          </c:extLst>
        </c:ser>
        <c:dLbls/>
        <c:axId val="85186816"/>
        <c:axId val="85192704"/>
      </c:barChart>
      <c:catAx>
        <c:axId val="85186816"/>
        <c:scaling>
          <c:orientation val="minMax"/>
        </c:scaling>
        <c:axPos val="b"/>
        <c:numFmt formatCode="General" sourceLinked="0"/>
        <c:tickLblPos val="nextTo"/>
        <c:crossAx val="85192704"/>
        <c:crosses val="autoZero"/>
        <c:auto val="1"/>
        <c:lblAlgn val="ctr"/>
        <c:lblOffset val="100"/>
      </c:catAx>
      <c:valAx>
        <c:axId val="851927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186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63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33-4A3F-AD06-48777CC66842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33-4A3F-AD06-48777CC66842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33-4A3F-AD06-48777CC66842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33-4A3F-AD06-48777CC66842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33-4A3F-AD06-48777CC66842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B33-4A3F-AD06-48777CC66842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33-4A3F-AD06-48777CC66842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33-4A3F-AD06-48777CC66842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33-4A3F-AD06-48777CC66842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33-4A3F-AD06-48777CC66842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33-4A3F-AD06-48777CC66842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33-4A3F-AD06-48777CC66842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33-4A3F-AD06-48777CC66842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B33-4A3F-AD06-48777CC66842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33-4A3F-AD06-48777CC66842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33-4A3F-AD06-48777CC66842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33-4A3F-AD06-48777CC66842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33-4A3F-AD06-48777CC66842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33-4A3F-AD06-48777CC668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1"/>
                <c:pt idx="0">
                  <c:v>Федотовская ООШ</c:v>
                </c:pt>
                <c:pt idx="1">
                  <c:v>Ст – Иштерякская ООШ</c:v>
                </c:pt>
                <c:pt idx="2">
                  <c:v>Куакбашская ООШ</c:v>
                </c:pt>
                <c:pt idx="3">
                  <c:v>Сугушлинская ООШ</c:v>
                </c:pt>
                <c:pt idx="4">
                  <c:v>Керлигачская ООШ</c:v>
                </c:pt>
                <c:pt idx="5">
                  <c:v>Н. -Чершелин. ш – дет. сад</c:v>
                </c:pt>
                <c:pt idx="6">
                  <c:v>Н.Серёжкинская ООШ</c:v>
                </c:pt>
                <c:pt idx="7">
                  <c:v>Каркалинская ООШ</c:v>
                </c:pt>
                <c:pt idx="8">
                  <c:v>Ивановская ООШ</c:v>
                </c:pt>
                <c:pt idx="9">
                  <c:v>Сарабикуловская ООШ</c:v>
                </c:pt>
                <c:pt idx="10">
                  <c:v>Тимяшевская СОШ</c:v>
                </c:pt>
                <c:pt idx="11">
                  <c:v>Старо - Кувакская СОШ</c:v>
                </c:pt>
                <c:pt idx="12">
                  <c:v>Ст-Письмянская ООШ</c:v>
                </c:pt>
                <c:pt idx="13">
                  <c:v>Н – Чершелинская ООШ</c:v>
                </c:pt>
                <c:pt idx="14">
                  <c:v>Новоиштирякская НШДС</c:v>
                </c:pt>
                <c:pt idx="15">
                  <c:v>Урдалинская ООШ</c:v>
                </c:pt>
                <c:pt idx="16">
                  <c:v>Шугуровская СОШ</c:v>
                </c:pt>
                <c:pt idx="17">
                  <c:v>СОШ им. Горького</c:v>
                </c:pt>
                <c:pt idx="18">
                  <c:v>Урмышлинская ООШ</c:v>
                </c:pt>
                <c:pt idx="19">
                  <c:v>Подлесная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0.93</c:v>
                </c:pt>
                <c:pt idx="17">
                  <c:v>0.92</c:v>
                </c:pt>
                <c:pt idx="18">
                  <c:v>0.88</c:v>
                </c:pt>
                <c:pt idx="19">
                  <c:v>0.83000000000000007</c:v>
                </c:pt>
                <c:pt idx="20">
                  <c:v>0.75000000000000011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1B33-4A3F-AD06-48777CC66842}"/>
            </c:ext>
          </c:extLst>
        </c:ser>
        <c:dLbls/>
        <c:axId val="85375616"/>
        <c:axId val="85467520"/>
      </c:barChart>
      <c:catAx>
        <c:axId val="8537561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5467520"/>
        <c:crosses val="autoZero"/>
        <c:auto val="1"/>
        <c:lblAlgn val="ctr"/>
        <c:lblOffset val="100"/>
      </c:catAx>
      <c:valAx>
        <c:axId val="8546752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537561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034E-2"/>
          <c:y val="1.6705265690640243E-2"/>
          <c:w val="0.93533311295216726"/>
          <c:h val="0.7136397533642019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СОШ №2</c:v>
                </c:pt>
                <c:pt idx="2">
                  <c:v>СОШ №7</c:v>
                </c:pt>
                <c:pt idx="3">
                  <c:v>СОШ №6</c:v>
                </c:pt>
                <c:pt idx="4">
                  <c:v>Лицей №12</c:v>
                </c:pt>
                <c:pt idx="5">
                  <c:v>СОШ №13</c:v>
                </c:pt>
                <c:pt idx="6">
                  <c:v>СОШ №10</c:v>
                </c:pt>
                <c:pt idx="7">
                  <c:v>СОШ №5</c:v>
                </c:pt>
                <c:pt idx="8">
                  <c:v>Гимназия №11</c:v>
                </c:pt>
                <c:pt idx="9">
                  <c:v>ООШ №1</c:v>
                </c:pt>
                <c:pt idx="10">
                  <c:v>СОШ №4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</c:v>
                </c:pt>
                <c:pt idx="1">
                  <c:v>0.76000000000000023</c:v>
                </c:pt>
                <c:pt idx="2">
                  <c:v>0.76000000000000023</c:v>
                </c:pt>
                <c:pt idx="3">
                  <c:v>0.75000000000000022</c:v>
                </c:pt>
                <c:pt idx="4">
                  <c:v>0.74000000000000021</c:v>
                </c:pt>
                <c:pt idx="5">
                  <c:v>0.7200000000000002</c:v>
                </c:pt>
                <c:pt idx="6">
                  <c:v>0.71000000000000019</c:v>
                </c:pt>
                <c:pt idx="7">
                  <c:v>0.63000000000000023</c:v>
                </c:pt>
                <c:pt idx="8">
                  <c:v>0.61000000000000021</c:v>
                </c:pt>
                <c:pt idx="9">
                  <c:v>0.6000000000000002</c:v>
                </c:pt>
                <c:pt idx="10">
                  <c:v>0.55000000000000004</c:v>
                </c:pt>
                <c:pt idx="11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3A-45F5-B648-205929699B04}"/>
            </c:ext>
          </c:extLst>
        </c:ser>
        <c:dLbls/>
        <c:axId val="86358272"/>
        <c:axId val="86583552"/>
      </c:barChart>
      <c:catAx>
        <c:axId val="863582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6583552"/>
        <c:crosses val="autoZero"/>
        <c:auto val="1"/>
        <c:lblAlgn val="ctr"/>
        <c:lblOffset val="100"/>
      </c:catAx>
      <c:valAx>
        <c:axId val="8658355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3582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12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Керлигачская ООШ</c:v>
                </c:pt>
                <c:pt idx="1">
                  <c:v>Федотовская ООШ</c:v>
                </c:pt>
                <c:pt idx="2">
                  <c:v>Н. -Чершелин. ш – дет. сад</c:v>
                </c:pt>
                <c:pt idx="3">
                  <c:v>Урдалинская ООШ </c:v>
                </c:pt>
                <c:pt idx="4">
                  <c:v>Новоиштирякская НШДС</c:v>
                </c:pt>
                <c:pt idx="5">
                  <c:v>Н.Серёжкинская ООШ</c:v>
                </c:pt>
                <c:pt idx="6">
                  <c:v>Тимяшевская СОШ</c:v>
                </c:pt>
                <c:pt idx="7">
                  <c:v>Зай -Каратайская ООШ </c:v>
                </c:pt>
                <c:pt idx="8">
                  <c:v>Ст – Иштерякская ООШ</c:v>
                </c:pt>
                <c:pt idx="9">
                  <c:v>СОШ им. Горького</c:v>
                </c:pt>
                <c:pt idx="10">
                  <c:v>Шугуровская СОШ </c:v>
                </c:pt>
                <c:pt idx="11">
                  <c:v>Старо - Кувакская СОШ</c:v>
                </c:pt>
                <c:pt idx="12">
                  <c:v>Подлесная ООШ</c:v>
                </c:pt>
                <c:pt idx="13">
                  <c:v>Ст-Письмянская ООШ</c:v>
                </c:pt>
                <c:pt idx="14">
                  <c:v>Н – Чершелинская ООШ</c:v>
                </c:pt>
                <c:pt idx="15">
                  <c:v>Сарабикуловская ООШ</c:v>
                </c:pt>
                <c:pt idx="16">
                  <c:v>Каркалинская ООШ</c:v>
                </c:pt>
                <c:pt idx="17">
                  <c:v>Куакбашская ООШ</c:v>
                </c:pt>
                <c:pt idx="18">
                  <c:v>Сугушлинская ООШ</c:v>
                </c:pt>
                <c:pt idx="19">
                  <c:v>Ивановская ООШ</c:v>
                </c:pt>
                <c:pt idx="20">
                  <c:v>Урмышлинская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0.83000000000000007</c:v>
                </c:pt>
                <c:pt idx="6">
                  <c:v>0.75000000000000011</c:v>
                </c:pt>
                <c:pt idx="7">
                  <c:v>0.75000000000000011</c:v>
                </c:pt>
                <c:pt idx="8">
                  <c:v>0.72000000000000008</c:v>
                </c:pt>
                <c:pt idx="9">
                  <c:v>0.71000000000000008</c:v>
                </c:pt>
                <c:pt idx="10">
                  <c:v>0.71000000000000008</c:v>
                </c:pt>
                <c:pt idx="11">
                  <c:v>0.71000000000000008</c:v>
                </c:pt>
                <c:pt idx="12">
                  <c:v>0.67000000000000015</c:v>
                </c:pt>
                <c:pt idx="13">
                  <c:v>0.67000000000000015</c:v>
                </c:pt>
                <c:pt idx="14">
                  <c:v>0.67000000000000015</c:v>
                </c:pt>
                <c:pt idx="15">
                  <c:v>0.60000000000000009</c:v>
                </c:pt>
                <c:pt idx="16">
                  <c:v>0.60000000000000009</c:v>
                </c:pt>
                <c:pt idx="17">
                  <c:v>0.58000000000000007</c:v>
                </c:pt>
                <c:pt idx="18">
                  <c:v>0.5</c:v>
                </c:pt>
                <c:pt idx="19">
                  <c:v>0.5</c:v>
                </c:pt>
                <c:pt idx="20">
                  <c:v>0.38000000000000006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Val val="1"/>
        </c:dLbls>
        <c:axId val="86624512"/>
        <c:axId val="86626304"/>
      </c:barChart>
      <c:catAx>
        <c:axId val="866245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6626304"/>
        <c:crosses val="autoZero"/>
        <c:auto val="1"/>
        <c:lblAlgn val="ctr"/>
        <c:lblOffset val="100"/>
      </c:catAx>
      <c:valAx>
        <c:axId val="8662630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6624512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9-4097-83D5-585CCBB8AB8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19-4097-83D5-585CCBB8AB8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19-4097-83D5-585CCBB8AB8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19-4097-83D5-585CCBB8AB8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219-4097-83D5-585CCBB8AB8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19-4097-83D5-585CCBB8AB8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№13</c:v>
                </c:pt>
                <c:pt idx="3">
                  <c:v>ООШ №1</c:v>
                </c:pt>
                <c:pt idx="4">
                  <c:v>СОШ №3</c:v>
                </c:pt>
                <c:pt idx="5">
                  <c:v>СОШ №10</c:v>
                </c:pt>
                <c:pt idx="6">
                  <c:v>СОШ №4</c:v>
                </c:pt>
                <c:pt idx="7">
                  <c:v>СОШ №5</c:v>
                </c:pt>
                <c:pt idx="8">
                  <c:v>СОШ №8</c:v>
                </c:pt>
                <c:pt idx="9">
                  <c:v>Лицей №12</c:v>
                </c:pt>
                <c:pt idx="10">
                  <c:v>СОШ №7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0.98</c:v>
                </c:pt>
                <c:pt idx="10">
                  <c:v>0.98</c:v>
                </c:pt>
                <c:pt idx="11">
                  <c:v>0.9700000000000002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219-4097-83D5-585CCBB8AB85}"/>
            </c:ext>
          </c:extLst>
        </c:ser>
        <c:dLbls/>
        <c:axId val="87315200"/>
        <c:axId val="87316736"/>
      </c:barChart>
      <c:catAx>
        <c:axId val="87315200"/>
        <c:scaling>
          <c:orientation val="minMax"/>
        </c:scaling>
        <c:axPos val="b"/>
        <c:numFmt formatCode="General" sourceLinked="0"/>
        <c:tickLblPos val="nextTo"/>
        <c:crossAx val="87316736"/>
        <c:crosses val="autoZero"/>
        <c:auto val="1"/>
        <c:lblAlgn val="ctr"/>
        <c:lblOffset val="100"/>
      </c:catAx>
      <c:valAx>
        <c:axId val="873167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7315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–69,5%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0.00056</cdr:x>
      <cdr:y>0.04399</cdr:y>
    </cdr:from>
    <cdr:to>
      <cdr:x>0.18115</cdr:x>
      <cdr:y>0.1198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4723" y="214321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–83,7%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12.10.2018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3643314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входных проверочных работ учащихся 4 классов 2018-2019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918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868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(94,6%)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- 211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( 24,3%)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- 392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(45,2%)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- 230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(26,5%)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35 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96%                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69,5%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3,9           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5206247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20395341"/>
              </p:ext>
            </p:extLst>
          </p:nvPr>
        </p:nvGraphicFramePr>
        <p:xfrm>
          <a:off x="500034" y="1447800"/>
          <a:ext cx="8824494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214414" y="2214554"/>
            <a:ext cx="7715304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14733394"/>
              </p:ext>
            </p:extLst>
          </p:nvPr>
        </p:nvGraphicFramePr>
        <p:xfrm>
          <a:off x="1500166" y="1428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</a:t>
            </a:r>
            <a:r>
              <a:rPr lang="ru-RU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69,5%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8004981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85992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952" y="19583"/>
            <a:ext cx="7498080" cy="70609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Выполнение заданий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93208778"/>
              </p:ext>
            </p:extLst>
          </p:nvPr>
        </p:nvGraphicFramePr>
        <p:xfrm>
          <a:off x="1331641" y="764703"/>
          <a:ext cx="7488832" cy="5522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97493">
                  <a:extLst>
                    <a:ext uri="{9D8B030D-6E8A-4147-A177-3AD203B41FA5}">
                      <a16:colId xmlns:a16="http://schemas.microsoft.com/office/drawing/2014/main" xmlns="" val="546776800"/>
                    </a:ext>
                  </a:extLst>
                </a:gridCol>
                <a:gridCol w="1791339">
                  <a:extLst>
                    <a:ext uri="{9D8B030D-6E8A-4147-A177-3AD203B41FA5}">
                      <a16:colId xmlns:a16="http://schemas.microsoft.com/office/drawing/2014/main" xmlns="" val="3285908345"/>
                    </a:ext>
                  </a:extLst>
                </a:gridCol>
              </a:tblGrid>
              <a:tr h="608531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ошибок: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 уч-ся/%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8558198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Написали диктант без ошибок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7102677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Допустили 1-2  ошибки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02514713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3-5  ошибок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06451047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5 ошибок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94242613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Проверяемые орфограммы и ошибки, допущенные в диктанте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6652646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1.Заглавная буква в начале предложения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1,4%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5889657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2.Правописание имен собственных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5,1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53124309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Знаки препинания  в конце предложения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02410858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Правописание предлогов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41750113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5.Правописание приставок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8573695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Правописание проверяемых безударных гласных в корне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33097252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Правописание непроверяемых безударных гласных в корне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11885248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Правописание парных по глухости и звонкости согласных в корне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52269250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9.Правописание непроизносимых согласных в корне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70305867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ь знак – показатель мягкости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55275334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 Правописание гласных после шипящих 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3,4%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38284089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 Перенос слов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5448021"/>
                  </a:ext>
                </a:extLst>
              </a:tr>
              <a:tr h="2384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 Удвоенные согласные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5678223"/>
                  </a:ext>
                </a:extLst>
              </a:tr>
              <a:tr h="4976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14.Пропуск, добавление, замена, перестановка букв, искажение облика слова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22311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1096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входных проверочных работ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: систематически)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918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881 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96%)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 271 (31%)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466 (52,5%)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 140(16%) 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4 (0,5%)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99,6%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–83,7%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39919065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918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876 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198 (23%)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408 (47%) 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233 (26%) 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37 (4%)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96%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69%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,9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115616" y="2155917"/>
            <a:ext cx="764386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69734159"/>
              </p:ext>
            </p:extLst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785794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83,7%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18315957"/>
              </p:ext>
            </p:extLst>
          </p:nvPr>
        </p:nvGraphicFramePr>
        <p:xfrm>
          <a:off x="709584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1772816"/>
            <a:ext cx="842965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540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Выполнение заданий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06864706"/>
              </p:ext>
            </p:extLst>
          </p:nvPr>
        </p:nvGraphicFramePr>
        <p:xfrm>
          <a:off x="-1764704" y="836712"/>
          <a:ext cx="452948" cy="642942"/>
        </p:xfrm>
        <a:graphic>
          <a:graphicData uri="http://schemas.openxmlformats.org/drawingml/2006/table">
            <a:tbl>
              <a:tblPr/>
              <a:tblGrid>
                <a:gridCol w="3278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9827" marR="49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291413"/>
              </p:ext>
            </p:extLst>
          </p:nvPr>
        </p:nvGraphicFramePr>
        <p:xfrm>
          <a:off x="1259632" y="908721"/>
          <a:ext cx="7632848" cy="4099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263">
                  <a:extLst>
                    <a:ext uri="{9D8B030D-6E8A-4147-A177-3AD203B41FA5}">
                      <a16:colId xmlns:a16="http://schemas.microsoft.com/office/drawing/2014/main" xmlns="" val="270033082"/>
                    </a:ext>
                  </a:extLst>
                </a:gridCol>
                <a:gridCol w="5313052">
                  <a:extLst>
                    <a:ext uri="{9D8B030D-6E8A-4147-A177-3AD203B41FA5}">
                      <a16:colId xmlns:a16="http://schemas.microsoft.com/office/drawing/2014/main" xmlns="" val="240409358"/>
                    </a:ext>
                  </a:extLst>
                </a:gridCol>
                <a:gridCol w="1555533">
                  <a:extLst>
                    <a:ext uri="{9D8B030D-6E8A-4147-A177-3AD203B41FA5}">
                      <a16:colId xmlns:a16="http://schemas.microsoft.com/office/drawing/2014/main" xmlns="" val="1527534649"/>
                    </a:ext>
                  </a:extLst>
                </a:gridCol>
              </a:tblGrid>
              <a:tr h="720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Допущенные ошибки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выполнили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72822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понятия «ботаника»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28979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6,5%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0124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 (характеристика страны)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67099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Разнообразие животных (насекомые)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14,7%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30741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Полезные ископаемые как сырье для топлива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427367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Свойства воды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69985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Свойства почвы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14,8%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124845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Экология (причины уменьшения лесов)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50151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защиты окружающей среды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12,2%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751084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входных проверочных работ по окружающему миру в  4   классах 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65081116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21509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42509248"/>
              </p:ext>
            </p:extLst>
          </p:nvPr>
        </p:nvGraphicFramePr>
        <p:xfrm>
          <a:off x="1038671" y="119675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8004981"/>
              </p:ext>
            </p:extLst>
          </p:nvPr>
        </p:nvGraphicFramePr>
        <p:xfrm>
          <a:off x="709584" y="785794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2143116"/>
            <a:ext cx="842965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2528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Выполнение заданий 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81732987"/>
              </p:ext>
            </p:extLst>
          </p:nvPr>
        </p:nvGraphicFramePr>
        <p:xfrm>
          <a:off x="-1620688" y="2132856"/>
          <a:ext cx="150634" cy="3578170"/>
        </p:xfrm>
        <a:graphic>
          <a:graphicData uri="http://schemas.openxmlformats.org/drawingml/2006/table">
            <a:tbl>
              <a:tblPr/>
              <a:tblGrid>
                <a:gridCol w="1506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5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15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54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6315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35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15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77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617" marR="626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2699459"/>
              </p:ext>
            </p:extLst>
          </p:nvPr>
        </p:nvGraphicFramePr>
        <p:xfrm>
          <a:off x="1115617" y="764704"/>
          <a:ext cx="7818072" cy="56993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95536">
                  <a:extLst>
                    <a:ext uri="{9D8B030D-6E8A-4147-A177-3AD203B41FA5}">
                      <a16:colId xmlns:a16="http://schemas.microsoft.com/office/drawing/2014/main" xmlns="" val="2569598776"/>
                    </a:ext>
                  </a:extLst>
                </a:gridCol>
                <a:gridCol w="3022536">
                  <a:extLst>
                    <a:ext uri="{9D8B030D-6E8A-4147-A177-3AD203B41FA5}">
                      <a16:colId xmlns:a16="http://schemas.microsoft.com/office/drawing/2014/main" xmlns="" val="2543515818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Допущенные ошибки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 – во учащихся /  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35056139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Нахождение периметра прямоугольника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0013991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Деление многозначного числа на однозначное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0241834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порядка действий в выражении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9725731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Вычитание двузначного числа из многозначного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10724597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Нахождение вычитаемого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76878455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Замена именованных чисел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83879565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Сложение многозначных чисел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3193295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Неверно решили текстовую задачу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5568331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 заданием повышенной сложности справились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376919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715304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входных проверочных работ  по математике в 4  классах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считать удовлетворительными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входных проверочных работ по математике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систематически).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 планам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срок: систематически)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5083</TotalTime>
  <Words>820</Words>
  <Application>Microsoft Office PowerPoint</Application>
  <PresentationFormat>Экран (4:3)</PresentationFormat>
  <Paragraphs>257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                                     Результаты входных проверочных работ учащихся 4 классов 2018-2019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Выполнение заданий </vt:lpstr>
      <vt:lpstr>   Выводы:</vt:lpstr>
      <vt:lpstr>Слайд 9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Выполнение заданий </vt:lpstr>
      <vt:lpstr>   Выводы:</vt:lpstr>
      <vt:lpstr>Слайд 17</vt:lpstr>
      <vt:lpstr>Слайд 18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    Выполнение заданий</vt:lpstr>
      <vt:lpstr>  Выводы :  </vt:lpstr>
      <vt:lpstr>Слайд 25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700</cp:revision>
  <dcterms:created xsi:type="dcterms:W3CDTF">2012-12-17T07:09:56Z</dcterms:created>
  <dcterms:modified xsi:type="dcterms:W3CDTF">2018-10-12T04:26:45Z</dcterms:modified>
</cp:coreProperties>
</file>